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22043-6E88-4697-AB6F-761E13B160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06B35-D146-4985-AF26-0CC9E96068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3489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2AC8F-B27B-4BDB-A588-FFD6FD746E4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9677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9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4" y="3786190"/>
            <a:ext cx="4012130" cy="105582"/>
          </a:xfrm>
          <a:prstGeom prst="rect">
            <a:avLst/>
          </a:prstGeom>
        </p:spPr>
      </p:pic>
      <p:pic>
        <p:nvPicPr>
          <p:cNvPr id="89" name="Рисунок 8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73" y="5123618"/>
            <a:ext cx="4012130" cy="105582"/>
          </a:xfrm>
          <a:prstGeom prst="rect">
            <a:avLst/>
          </a:prstGeom>
        </p:spPr>
      </p:pic>
      <p:pic>
        <p:nvPicPr>
          <p:cNvPr id="87" name="Рисунок 8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86" y="2027274"/>
            <a:ext cx="4012130" cy="10558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86" y="2708920"/>
            <a:ext cx="4012130" cy="10558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476672"/>
            <a:ext cx="143000" cy="64807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412776"/>
            <a:ext cx="143000" cy="49685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43292" y="529516"/>
            <a:ext cx="5947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ЗАБОЛЕВАЕМОСТЬ</a:t>
            </a:r>
            <a:r>
              <a:rPr lang="en-US" sz="28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НАСЕЛЕНИЯ</a:t>
            </a:r>
            <a:endParaRPr lang="ru-RU" sz="2800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528" y="44624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Забайкалкрайстат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1894792" y="183123"/>
            <a:ext cx="2965240" cy="1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4932040" y="131831"/>
            <a:ext cx="144016" cy="9489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5148064" y="183123"/>
            <a:ext cx="3744416" cy="2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4282" y="1285860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Заболеваемость населения отдельными инфекционными заболеваниями</a:t>
            </a:r>
          </a:p>
          <a:p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процентах к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январю-декабрю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2020</a:t>
            </a:r>
          </a:p>
        </p:txBody>
      </p:sp>
      <p:sp>
        <p:nvSpPr>
          <p:cNvPr id="1029" name="Прямоугольник 1028"/>
          <p:cNvSpPr/>
          <p:nvPr/>
        </p:nvSpPr>
        <p:spPr>
          <a:xfrm>
            <a:off x="323528" y="-27384"/>
            <a:ext cx="8640960" cy="116632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971600" y="2257127"/>
            <a:ext cx="2109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Кишечные инфекции </a:t>
            </a:r>
            <a:endParaRPr lang="ru-RU" sz="1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42545" y="3284984"/>
            <a:ext cx="217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установленной этиологии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87624" y="3573016"/>
            <a:ext cx="2396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неустановленной этиологии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10818" y="3780331"/>
            <a:ext cx="2306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актериальная дизентерия </a:t>
            </a:r>
          </a:p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шигеллез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71600" y="2780928"/>
            <a:ext cx="2408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Острые кишечные инфекции</a:t>
            </a:r>
          </a:p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из них: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71600" y="4160113"/>
            <a:ext cx="24325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Сальмонеллезные инфекции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60594" y="5229200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Острые гепатиты</a:t>
            </a:r>
          </a:p>
          <a:p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з них: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1600" y="4663934"/>
            <a:ext cx="1025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Гепатиты</a:t>
            </a:r>
            <a:endParaRPr lang="ru-RU" sz="1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42976" y="5857892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гепатит В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28662" y="6072206"/>
            <a:ext cx="2021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Хронические вирусные </a:t>
            </a:r>
          </a:p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гепатиты (впервые </a:t>
            </a:r>
          </a:p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выявленные)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327576" y="2214554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Острые респираторно-вирусные инфекции</a:t>
            </a:r>
            <a:endParaRPr lang="ru-RU" sz="1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327576" y="4000504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Социально значимые болезни </a:t>
            </a:r>
            <a:endParaRPr lang="ru-RU" sz="12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286380" y="4857760"/>
            <a:ext cx="89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Сифилис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286380" y="5214950"/>
            <a:ext cx="207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Гонококковая инфекция 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286380" y="5572140"/>
            <a:ext cx="2918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Туберкулез (впервые выявленный)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286380" y="5929330"/>
            <a:ext cx="5132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ВИЧ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53" y="4536926"/>
            <a:ext cx="620266" cy="62026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18928"/>
            <a:ext cx="762000" cy="762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4" y="2071678"/>
            <a:ext cx="643751" cy="64375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="" xmlns:a14="http://schemas.microsoft.com/office/drawing/2010/main">
                  <a14:imgLayer r:embed="rId9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4" y="3929066"/>
            <a:ext cx="534839" cy="534839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3445277" y="2780928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94,3</a:t>
            </a:r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517411" y="3231723"/>
            <a:ext cx="76655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70</a:t>
            </a:r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,6%</a:t>
            </a:r>
            <a:endParaRPr lang="ru-RU" sz="1600" b="1" dirty="0" smtClean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517411" y="3522494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102,5%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500430" y="3857628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18,8%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517410" y="4147367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78,6%</a:t>
            </a:r>
            <a:endParaRPr lang="ru-RU" sz="14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445277" y="5229200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250,0%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428992" y="5857892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100,0%</a:t>
            </a:r>
            <a:endParaRPr lang="ru-RU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428992" y="6215082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124,1</a:t>
            </a:r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001024" y="3000372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102,2%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072462" y="4786322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56,7</a:t>
            </a:r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001024" y="5143512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105,6%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072462" y="5500702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90,0%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072462" y="5857892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99,7%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072462" y="6215082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64,3%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286380" y="6286520"/>
            <a:ext cx="9900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Педикулез</a:t>
            </a:r>
          </a:p>
        </p:txBody>
      </p:sp>
      <p:pic>
        <p:nvPicPr>
          <p:cNvPr id="88" name="Рисунок 8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70029"/>
            <a:ext cx="4012130" cy="105582"/>
          </a:xfrm>
          <a:prstGeom prst="rect">
            <a:avLst/>
          </a:prstGeom>
        </p:spPr>
      </p:pic>
      <p:pic>
        <p:nvPicPr>
          <p:cNvPr id="90" name="Рисунок 8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342" y="2027274"/>
            <a:ext cx="4012130" cy="105582"/>
          </a:xfrm>
          <a:prstGeom prst="rect">
            <a:avLst/>
          </a:prstGeom>
        </p:spPr>
      </p:pic>
      <p:pic>
        <p:nvPicPr>
          <p:cNvPr id="93" name="Рисунок 9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4" y="2714620"/>
            <a:ext cx="4012130" cy="105582"/>
          </a:xfrm>
          <a:prstGeom prst="rect">
            <a:avLst/>
          </a:prstGeom>
        </p:spPr>
      </p:pic>
      <p:pic>
        <p:nvPicPr>
          <p:cNvPr id="95" name="Рисунок 9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52" y="4500570"/>
            <a:ext cx="4012130" cy="10558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83" y="476672"/>
            <a:ext cx="609600" cy="609600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5286380" y="2928934"/>
            <a:ext cx="235745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Острые инфекции верхних</a:t>
            </a:r>
          </a:p>
          <a:p>
            <a:pPr>
              <a:lnSpc>
                <a:spcPts val="1100"/>
              </a:lnSpc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ts val="1100"/>
              </a:lnSpc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дыхательных путей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142976" y="5643578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гепатит А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428992" y="5572140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266,7%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86380" y="3429000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Грипп</a:t>
            </a:r>
            <a:endParaRPr lang="ru-RU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001024" y="3429000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43,4%</a:t>
            </a:r>
            <a:endParaRPr lang="ru-RU" sz="1600" b="1" dirty="0">
              <a:solidFill>
                <a:srgbClr val="33CC3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161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106</Words>
  <Application>Microsoft Office PowerPoint</Application>
  <PresentationFormat>Экран (4:3)</PresentationFormat>
  <Paragraphs>48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Филинова Екатерина Анатольевна</dc:creator>
  <cp:lastModifiedBy>perepis1</cp:lastModifiedBy>
  <cp:revision>21</cp:revision>
  <dcterms:created xsi:type="dcterms:W3CDTF">2020-10-13T01:47:48Z</dcterms:created>
  <dcterms:modified xsi:type="dcterms:W3CDTF">2022-01-13T23:46:51Z</dcterms:modified>
</cp:coreProperties>
</file>